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163" y="508635"/>
            <a:ext cx="2624455" cy="1028700"/>
          </a:xfrm>
          <a:custGeom>
            <a:avLst/>
            <a:gdLst/>
            <a:ahLst/>
            <a:cxnLst/>
            <a:rect l="l" t="t" r="r" b="b"/>
            <a:pathLst>
              <a:path w="2624455" h="1028700">
                <a:moveTo>
                  <a:pt x="2453006" y="0"/>
                </a:moveTo>
                <a:lnTo>
                  <a:pt x="171451" y="0"/>
                </a:lnTo>
                <a:lnTo>
                  <a:pt x="125731" y="6350"/>
                </a:lnTo>
                <a:lnTo>
                  <a:pt x="85091" y="23494"/>
                </a:lnTo>
                <a:lnTo>
                  <a:pt x="50165" y="50164"/>
                </a:lnTo>
                <a:lnTo>
                  <a:pt x="23495" y="85089"/>
                </a:lnTo>
                <a:lnTo>
                  <a:pt x="6350" y="125729"/>
                </a:lnTo>
                <a:lnTo>
                  <a:pt x="0" y="171450"/>
                </a:lnTo>
                <a:lnTo>
                  <a:pt x="0" y="857250"/>
                </a:lnTo>
                <a:lnTo>
                  <a:pt x="6350" y="902969"/>
                </a:lnTo>
                <a:lnTo>
                  <a:pt x="23495" y="943610"/>
                </a:lnTo>
                <a:lnTo>
                  <a:pt x="50165" y="978535"/>
                </a:lnTo>
                <a:lnTo>
                  <a:pt x="85091" y="1005204"/>
                </a:lnTo>
                <a:lnTo>
                  <a:pt x="125731" y="1022350"/>
                </a:lnTo>
                <a:lnTo>
                  <a:pt x="171451" y="1028700"/>
                </a:lnTo>
                <a:lnTo>
                  <a:pt x="2453006" y="1028700"/>
                </a:lnTo>
                <a:lnTo>
                  <a:pt x="2498726" y="1022350"/>
                </a:lnTo>
                <a:lnTo>
                  <a:pt x="2539366" y="1005204"/>
                </a:lnTo>
                <a:lnTo>
                  <a:pt x="2574291" y="978535"/>
                </a:lnTo>
                <a:lnTo>
                  <a:pt x="2600961" y="943610"/>
                </a:lnTo>
                <a:lnTo>
                  <a:pt x="2618106" y="902969"/>
                </a:lnTo>
                <a:lnTo>
                  <a:pt x="2624456" y="857250"/>
                </a:lnTo>
                <a:lnTo>
                  <a:pt x="2624456" y="171450"/>
                </a:lnTo>
                <a:lnTo>
                  <a:pt x="2618106" y="125729"/>
                </a:lnTo>
                <a:lnTo>
                  <a:pt x="2600961" y="85089"/>
                </a:lnTo>
                <a:lnTo>
                  <a:pt x="2574291" y="50164"/>
                </a:lnTo>
                <a:lnTo>
                  <a:pt x="2539366" y="23494"/>
                </a:lnTo>
                <a:lnTo>
                  <a:pt x="2498726" y="6350"/>
                </a:lnTo>
                <a:lnTo>
                  <a:pt x="2453006" y="0"/>
                </a:lnTo>
                <a:close/>
              </a:path>
            </a:pathLst>
          </a:custGeom>
          <a:solidFill>
            <a:srgbClr val="DAE1F3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0163" y="508635"/>
            <a:ext cx="2624455" cy="1028700"/>
          </a:xfrm>
          <a:custGeom>
            <a:avLst/>
            <a:gdLst/>
            <a:ahLst/>
            <a:cxnLst/>
            <a:rect l="l" t="t" r="r" b="b"/>
            <a:pathLst>
              <a:path w="2624455" h="1028700">
                <a:moveTo>
                  <a:pt x="0" y="171450"/>
                </a:moveTo>
                <a:lnTo>
                  <a:pt x="6350" y="125729"/>
                </a:lnTo>
                <a:lnTo>
                  <a:pt x="23495" y="85089"/>
                </a:lnTo>
                <a:lnTo>
                  <a:pt x="50165" y="50164"/>
                </a:lnTo>
                <a:lnTo>
                  <a:pt x="85091" y="23494"/>
                </a:lnTo>
                <a:lnTo>
                  <a:pt x="125731" y="6350"/>
                </a:lnTo>
                <a:lnTo>
                  <a:pt x="171451" y="0"/>
                </a:lnTo>
                <a:lnTo>
                  <a:pt x="2453006" y="0"/>
                </a:lnTo>
                <a:lnTo>
                  <a:pt x="2498726" y="6350"/>
                </a:lnTo>
                <a:lnTo>
                  <a:pt x="2539366" y="23494"/>
                </a:lnTo>
                <a:lnTo>
                  <a:pt x="2574291" y="50164"/>
                </a:lnTo>
                <a:lnTo>
                  <a:pt x="2600961" y="85089"/>
                </a:lnTo>
                <a:lnTo>
                  <a:pt x="2618106" y="125729"/>
                </a:lnTo>
                <a:lnTo>
                  <a:pt x="2624456" y="171450"/>
                </a:lnTo>
                <a:lnTo>
                  <a:pt x="2624456" y="857250"/>
                </a:lnTo>
                <a:lnTo>
                  <a:pt x="2618106" y="902969"/>
                </a:lnTo>
                <a:lnTo>
                  <a:pt x="2600961" y="943610"/>
                </a:lnTo>
                <a:lnTo>
                  <a:pt x="2574291" y="978535"/>
                </a:lnTo>
                <a:lnTo>
                  <a:pt x="2539366" y="1005204"/>
                </a:lnTo>
                <a:lnTo>
                  <a:pt x="2498726" y="1022350"/>
                </a:lnTo>
                <a:lnTo>
                  <a:pt x="2453006" y="1028700"/>
                </a:lnTo>
                <a:lnTo>
                  <a:pt x="171451" y="1028700"/>
                </a:lnTo>
                <a:lnTo>
                  <a:pt x="125731" y="1022350"/>
                </a:lnTo>
                <a:lnTo>
                  <a:pt x="85091" y="1005204"/>
                </a:lnTo>
                <a:lnTo>
                  <a:pt x="50165" y="978535"/>
                </a:lnTo>
                <a:lnTo>
                  <a:pt x="23495" y="943610"/>
                </a:lnTo>
                <a:lnTo>
                  <a:pt x="6350" y="902969"/>
                </a:lnTo>
                <a:lnTo>
                  <a:pt x="0" y="857250"/>
                </a:lnTo>
                <a:lnTo>
                  <a:pt x="0" y="171450"/>
                </a:lnTo>
                <a:close/>
              </a:path>
            </a:pathLst>
          </a:custGeom>
          <a:ln w="6096">
            <a:solidFill>
              <a:srgbClr val="006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020060" y="509904"/>
            <a:ext cx="2886075" cy="1027430"/>
          </a:xfrm>
          <a:custGeom>
            <a:avLst/>
            <a:gdLst/>
            <a:ahLst/>
            <a:cxnLst/>
            <a:rect l="l" t="t" r="r" b="b"/>
            <a:pathLst>
              <a:path w="2886075" h="1027430">
                <a:moveTo>
                  <a:pt x="2715260" y="0"/>
                </a:moveTo>
                <a:lnTo>
                  <a:pt x="170814" y="0"/>
                </a:lnTo>
                <a:lnTo>
                  <a:pt x="125729" y="6350"/>
                </a:lnTo>
                <a:lnTo>
                  <a:pt x="84454" y="23495"/>
                </a:lnTo>
                <a:lnTo>
                  <a:pt x="50164" y="50165"/>
                </a:lnTo>
                <a:lnTo>
                  <a:pt x="23494" y="85090"/>
                </a:lnTo>
                <a:lnTo>
                  <a:pt x="5714" y="125730"/>
                </a:lnTo>
                <a:lnTo>
                  <a:pt x="0" y="171450"/>
                </a:lnTo>
                <a:lnTo>
                  <a:pt x="0" y="855980"/>
                </a:lnTo>
                <a:lnTo>
                  <a:pt x="5714" y="901700"/>
                </a:lnTo>
                <a:lnTo>
                  <a:pt x="23494" y="942975"/>
                </a:lnTo>
                <a:lnTo>
                  <a:pt x="50164" y="977265"/>
                </a:lnTo>
                <a:lnTo>
                  <a:pt x="84454" y="1003935"/>
                </a:lnTo>
                <a:lnTo>
                  <a:pt x="125729" y="1021080"/>
                </a:lnTo>
                <a:lnTo>
                  <a:pt x="170814" y="1027430"/>
                </a:lnTo>
                <a:lnTo>
                  <a:pt x="2715260" y="1027430"/>
                </a:lnTo>
                <a:lnTo>
                  <a:pt x="2760344" y="1021080"/>
                </a:lnTo>
                <a:lnTo>
                  <a:pt x="2801619" y="1003935"/>
                </a:lnTo>
                <a:lnTo>
                  <a:pt x="2835910" y="977265"/>
                </a:lnTo>
                <a:lnTo>
                  <a:pt x="2863215" y="942975"/>
                </a:lnTo>
                <a:lnTo>
                  <a:pt x="2880360" y="901700"/>
                </a:lnTo>
                <a:lnTo>
                  <a:pt x="2886075" y="855980"/>
                </a:lnTo>
                <a:lnTo>
                  <a:pt x="2886075" y="171450"/>
                </a:lnTo>
                <a:lnTo>
                  <a:pt x="2880360" y="125730"/>
                </a:lnTo>
                <a:lnTo>
                  <a:pt x="2863215" y="85090"/>
                </a:lnTo>
                <a:lnTo>
                  <a:pt x="2835910" y="50165"/>
                </a:lnTo>
                <a:lnTo>
                  <a:pt x="2801619" y="23495"/>
                </a:lnTo>
                <a:lnTo>
                  <a:pt x="2760344" y="6350"/>
                </a:lnTo>
                <a:lnTo>
                  <a:pt x="2715260" y="0"/>
                </a:lnTo>
                <a:close/>
              </a:path>
            </a:pathLst>
          </a:custGeom>
          <a:solidFill>
            <a:srgbClr val="DAE1F3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020060" y="509904"/>
            <a:ext cx="2886075" cy="1027430"/>
          </a:xfrm>
          <a:custGeom>
            <a:avLst/>
            <a:gdLst/>
            <a:ahLst/>
            <a:cxnLst/>
            <a:rect l="l" t="t" r="r" b="b"/>
            <a:pathLst>
              <a:path w="2886075" h="1027430">
                <a:moveTo>
                  <a:pt x="0" y="171450"/>
                </a:moveTo>
                <a:lnTo>
                  <a:pt x="5714" y="125730"/>
                </a:lnTo>
                <a:lnTo>
                  <a:pt x="23494" y="85090"/>
                </a:lnTo>
                <a:lnTo>
                  <a:pt x="50164" y="50165"/>
                </a:lnTo>
                <a:lnTo>
                  <a:pt x="84454" y="23495"/>
                </a:lnTo>
                <a:lnTo>
                  <a:pt x="125729" y="6350"/>
                </a:lnTo>
                <a:lnTo>
                  <a:pt x="170814" y="0"/>
                </a:lnTo>
                <a:lnTo>
                  <a:pt x="2715260" y="0"/>
                </a:lnTo>
                <a:lnTo>
                  <a:pt x="2760344" y="6350"/>
                </a:lnTo>
                <a:lnTo>
                  <a:pt x="2801619" y="23495"/>
                </a:lnTo>
                <a:lnTo>
                  <a:pt x="2835910" y="50165"/>
                </a:lnTo>
                <a:lnTo>
                  <a:pt x="2863215" y="85090"/>
                </a:lnTo>
                <a:lnTo>
                  <a:pt x="2880360" y="125730"/>
                </a:lnTo>
                <a:lnTo>
                  <a:pt x="2886075" y="171450"/>
                </a:lnTo>
                <a:lnTo>
                  <a:pt x="2886075" y="855980"/>
                </a:lnTo>
                <a:lnTo>
                  <a:pt x="2880360" y="901700"/>
                </a:lnTo>
                <a:lnTo>
                  <a:pt x="2863215" y="942975"/>
                </a:lnTo>
                <a:lnTo>
                  <a:pt x="2835910" y="977265"/>
                </a:lnTo>
                <a:lnTo>
                  <a:pt x="2801619" y="1003935"/>
                </a:lnTo>
                <a:lnTo>
                  <a:pt x="2760344" y="1021080"/>
                </a:lnTo>
                <a:lnTo>
                  <a:pt x="2715260" y="1027430"/>
                </a:lnTo>
                <a:lnTo>
                  <a:pt x="170814" y="1027430"/>
                </a:lnTo>
                <a:lnTo>
                  <a:pt x="125729" y="1021080"/>
                </a:lnTo>
                <a:lnTo>
                  <a:pt x="84454" y="1003935"/>
                </a:lnTo>
                <a:lnTo>
                  <a:pt x="50164" y="977265"/>
                </a:lnTo>
                <a:lnTo>
                  <a:pt x="23494" y="942975"/>
                </a:lnTo>
                <a:lnTo>
                  <a:pt x="5714" y="901700"/>
                </a:lnTo>
                <a:lnTo>
                  <a:pt x="0" y="855980"/>
                </a:lnTo>
                <a:lnTo>
                  <a:pt x="0" y="171450"/>
                </a:lnTo>
                <a:close/>
              </a:path>
            </a:pathLst>
          </a:custGeom>
          <a:ln w="6096">
            <a:solidFill>
              <a:srgbClr val="006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722245" y="804545"/>
            <a:ext cx="251460" cy="257175"/>
          </a:xfrm>
          <a:custGeom>
            <a:avLst/>
            <a:gdLst/>
            <a:ahLst/>
            <a:cxnLst/>
            <a:rect l="l" t="t" r="r" b="b"/>
            <a:pathLst>
              <a:path w="251460" h="257175">
                <a:moveTo>
                  <a:pt x="251460" y="193039"/>
                </a:moveTo>
                <a:lnTo>
                  <a:pt x="125730" y="193039"/>
                </a:lnTo>
                <a:lnTo>
                  <a:pt x="125730" y="257175"/>
                </a:lnTo>
                <a:lnTo>
                  <a:pt x="0" y="128904"/>
                </a:lnTo>
                <a:lnTo>
                  <a:pt x="125730" y="0"/>
                </a:lnTo>
                <a:lnTo>
                  <a:pt x="125730" y="64134"/>
                </a:lnTo>
                <a:lnTo>
                  <a:pt x="251460" y="64134"/>
                </a:lnTo>
                <a:lnTo>
                  <a:pt x="251460" y="193039"/>
                </a:lnTo>
                <a:close/>
              </a:path>
            </a:pathLst>
          </a:custGeom>
          <a:ln w="25908">
            <a:solidFill>
              <a:srgbClr val="2D53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355080" y="511428"/>
            <a:ext cx="2493010" cy="1021080"/>
          </a:xfrm>
          <a:custGeom>
            <a:avLst/>
            <a:gdLst/>
            <a:ahLst/>
            <a:cxnLst/>
            <a:rect l="l" t="t" r="r" b="b"/>
            <a:pathLst>
              <a:path w="2493009" h="1021080">
                <a:moveTo>
                  <a:pt x="2322829" y="0"/>
                </a:moveTo>
                <a:lnTo>
                  <a:pt x="170179" y="0"/>
                </a:lnTo>
                <a:lnTo>
                  <a:pt x="125095" y="6350"/>
                </a:lnTo>
                <a:lnTo>
                  <a:pt x="84455" y="23495"/>
                </a:lnTo>
                <a:lnTo>
                  <a:pt x="50165" y="50165"/>
                </a:lnTo>
                <a:lnTo>
                  <a:pt x="23495" y="84455"/>
                </a:lnTo>
                <a:lnTo>
                  <a:pt x="6350" y="125095"/>
                </a:lnTo>
                <a:lnTo>
                  <a:pt x="0" y="170180"/>
                </a:lnTo>
                <a:lnTo>
                  <a:pt x="0" y="850900"/>
                </a:lnTo>
                <a:lnTo>
                  <a:pt x="6350" y="896620"/>
                </a:lnTo>
                <a:lnTo>
                  <a:pt x="23495" y="937260"/>
                </a:lnTo>
                <a:lnTo>
                  <a:pt x="50165" y="971550"/>
                </a:lnTo>
                <a:lnTo>
                  <a:pt x="84455" y="998220"/>
                </a:lnTo>
                <a:lnTo>
                  <a:pt x="125095" y="1015365"/>
                </a:lnTo>
                <a:lnTo>
                  <a:pt x="170179" y="1021080"/>
                </a:lnTo>
                <a:lnTo>
                  <a:pt x="2322829" y="1021080"/>
                </a:lnTo>
                <a:lnTo>
                  <a:pt x="2368550" y="1015365"/>
                </a:lnTo>
                <a:lnTo>
                  <a:pt x="2409190" y="998220"/>
                </a:lnTo>
                <a:lnTo>
                  <a:pt x="2443479" y="971550"/>
                </a:lnTo>
                <a:lnTo>
                  <a:pt x="2470150" y="937260"/>
                </a:lnTo>
                <a:lnTo>
                  <a:pt x="2487295" y="896620"/>
                </a:lnTo>
                <a:lnTo>
                  <a:pt x="2493010" y="850900"/>
                </a:lnTo>
                <a:lnTo>
                  <a:pt x="2493010" y="170180"/>
                </a:lnTo>
                <a:lnTo>
                  <a:pt x="2487295" y="125095"/>
                </a:lnTo>
                <a:lnTo>
                  <a:pt x="2470150" y="84455"/>
                </a:lnTo>
                <a:lnTo>
                  <a:pt x="2443479" y="50165"/>
                </a:lnTo>
                <a:lnTo>
                  <a:pt x="2409190" y="23495"/>
                </a:lnTo>
                <a:lnTo>
                  <a:pt x="2368550" y="6350"/>
                </a:lnTo>
                <a:lnTo>
                  <a:pt x="2322829" y="0"/>
                </a:lnTo>
                <a:close/>
              </a:path>
            </a:pathLst>
          </a:custGeom>
          <a:solidFill>
            <a:srgbClr val="DAE1F3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355080" y="511428"/>
            <a:ext cx="2493010" cy="1021080"/>
          </a:xfrm>
          <a:custGeom>
            <a:avLst/>
            <a:gdLst/>
            <a:ahLst/>
            <a:cxnLst/>
            <a:rect l="l" t="t" r="r" b="b"/>
            <a:pathLst>
              <a:path w="2493009" h="1021080">
                <a:moveTo>
                  <a:pt x="0" y="170180"/>
                </a:moveTo>
                <a:lnTo>
                  <a:pt x="6350" y="125095"/>
                </a:lnTo>
                <a:lnTo>
                  <a:pt x="23495" y="84455"/>
                </a:lnTo>
                <a:lnTo>
                  <a:pt x="50165" y="50165"/>
                </a:lnTo>
                <a:lnTo>
                  <a:pt x="84455" y="23495"/>
                </a:lnTo>
                <a:lnTo>
                  <a:pt x="125095" y="6350"/>
                </a:lnTo>
                <a:lnTo>
                  <a:pt x="170179" y="0"/>
                </a:lnTo>
                <a:lnTo>
                  <a:pt x="2322829" y="0"/>
                </a:lnTo>
                <a:lnTo>
                  <a:pt x="2368550" y="6350"/>
                </a:lnTo>
                <a:lnTo>
                  <a:pt x="2409190" y="23495"/>
                </a:lnTo>
                <a:lnTo>
                  <a:pt x="2443479" y="50165"/>
                </a:lnTo>
                <a:lnTo>
                  <a:pt x="2470150" y="84455"/>
                </a:lnTo>
                <a:lnTo>
                  <a:pt x="2487295" y="125095"/>
                </a:lnTo>
                <a:lnTo>
                  <a:pt x="2493010" y="170180"/>
                </a:lnTo>
                <a:lnTo>
                  <a:pt x="2493010" y="850900"/>
                </a:lnTo>
                <a:lnTo>
                  <a:pt x="2487295" y="896620"/>
                </a:lnTo>
                <a:lnTo>
                  <a:pt x="2470150" y="937260"/>
                </a:lnTo>
                <a:lnTo>
                  <a:pt x="2443479" y="971550"/>
                </a:lnTo>
                <a:lnTo>
                  <a:pt x="2409190" y="998220"/>
                </a:lnTo>
                <a:lnTo>
                  <a:pt x="2368550" y="1015365"/>
                </a:lnTo>
                <a:lnTo>
                  <a:pt x="2322829" y="1021080"/>
                </a:lnTo>
                <a:lnTo>
                  <a:pt x="170179" y="1021080"/>
                </a:lnTo>
                <a:lnTo>
                  <a:pt x="125095" y="1015365"/>
                </a:lnTo>
                <a:lnTo>
                  <a:pt x="84455" y="998220"/>
                </a:lnTo>
                <a:lnTo>
                  <a:pt x="50165" y="971550"/>
                </a:lnTo>
                <a:lnTo>
                  <a:pt x="23495" y="937260"/>
                </a:lnTo>
                <a:lnTo>
                  <a:pt x="6350" y="896620"/>
                </a:lnTo>
                <a:lnTo>
                  <a:pt x="0" y="850900"/>
                </a:lnTo>
                <a:lnTo>
                  <a:pt x="0" y="170180"/>
                </a:lnTo>
                <a:close/>
              </a:path>
            </a:pathLst>
          </a:custGeom>
          <a:ln w="6096">
            <a:solidFill>
              <a:srgbClr val="006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132445" y="1563623"/>
            <a:ext cx="257175" cy="251460"/>
          </a:xfrm>
          <a:custGeom>
            <a:avLst/>
            <a:gdLst/>
            <a:ahLst/>
            <a:cxnLst/>
            <a:rect l="l" t="t" r="r" b="b"/>
            <a:pathLst>
              <a:path w="257175" h="251460">
                <a:moveTo>
                  <a:pt x="64134" y="251460"/>
                </a:moveTo>
                <a:lnTo>
                  <a:pt x="64134" y="125729"/>
                </a:lnTo>
                <a:lnTo>
                  <a:pt x="0" y="125729"/>
                </a:lnTo>
                <a:lnTo>
                  <a:pt x="128270" y="0"/>
                </a:lnTo>
                <a:lnTo>
                  <a:pt x="257175" y="125729"/>
                </a:lnTo>
                <a:lnTo>
                  <a:pt x="193039" y="125729"/>
                </a:lnTo>
                <a:lnTo>
                  <a:pt x="193039" y="251460"/>
                </a:lnTo>
                <a:lnTo>
                  <a:pt x="64134" y="251460"/>
                </a:lnTo>
                <a:close/>
              </a:path>
            </a:pathLst>
          </a:custGeom>
          <a:ln w="25908">
            <a:solidFill>
              <a:srgbClr val="F794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99060"/>
            <a:ext cx="9145905" cy="175260"/>
          </a:xfrm>
          <a:custGeom>
            <a:avLst/>
            <a:gdLst/>
            <a:ahLst/>
            <a:cxnLst/>
            <a:rect l="l" t="t" r="r" b="b"/>
            <a:pathLst>
              <a:path w="9145905" h="175260">
                <a:moveTo>
                  <a:pt x="9145524" y="0"/>
                </a:moveTo>
                <a:lnTo>
                  <a:pt x="0" y="0"/>
                </a:lnTo>
                <a:lnTo>
                  <a:pt x="0" y="175259"/>
                </a:lnTo>
                <a:lnTo>
                  <a:pt x="9145524" y="175259"/>
                </a:lnTo>
                <a:lnTo>
                  <a:pt x="9145524" y="0"/>
                </a:lnTo>
                <a:close/>
              </a:path>
            </a:pathLst>
          </a:custGeom>
          <a:solidFill>
            <a:srgbClr val="006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91154" y="75692"/>
            <a:ext cx="33566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South</a:t>
            </a:r>
            <a:r>
              <a:rPr sz="1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Atlanta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High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School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(South</a:t>
            </a:r>
            <a:r>
              <a:rPr sz="1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Atlanta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Cluster)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4436" y="343915"/>
            <a:ext cx="12731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latin typeface="Arial"/>
                <a:cs typeface="Arial"/>
              </a:rPr>
              <a:t>District </a:t>
            </a:r>
            <a:r>
              <a:rPr sz="800" b="1" spc="15" dirty="0">
                <a:latin typeface="Arial"/>
                <a:cs typeface="Arial"/>
              </a:rPr>
              <a:t>Mission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20" dirty="0">
                <a:latin typeface="Arial"/>
                <a:cs typeface="Arial"/>
              </a:rPr>
              <a:t>&amp;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Vision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1808" y="560679"/>
            <a:ext cx="2239010" cy="89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24765" algn="ctr">
              <a:lnSpc>
                <a:spcPct val="1101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With a caring </a:t>
            </a:r>
            <a:r>
              <a:rPr sz="800" spc="-5" dirty="0">
                <a:latin typeface="Arial"/>
                <a:cs typeface="Arial"/>
              </a:rPr>
              <a:t>culture of trust and collaboration, 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every student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will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graduate,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ready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college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spc="-204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career</a:t>
            </a:r>
            <a:endParaRPr sz="800">
              <a:latin typeface="Arial"/>
              <a:cs typeface="Arial"/>
            </a:endParaRPr>
          </a:p>
          <a:p>
            <a:pPr marL="33655" marR="28575" algn="ctr">
              <a:lnSpc>
                <a:spcPct val="110000"/>
              </a:lnSpc>
              <a:spcBef>
                <a:spcPts val="540"/>
              </a:spcBef>
            </a:pPr>
            <a:r>
              <a:rPr sz="800" dirty="0">
                <a:latin typeface="Arial"/>
                <a:cs typeface="Arial"/>
              </a:rPr>
              <a:t>A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high-performing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school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district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where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students </a:t>
            </a:r>
            <a:r>
              <a:rPr sz="800" spc="-2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love</a:t>
            </a:r>
            <a:r>
              <a:rPr sz="800" dirty="0">
                <a:latin typeface="Arial"/>
                <a:cs typeface="Arial"/>
              </a:rPr>
              <a:t> to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learn,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educators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inspire,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families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engage 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dirty="0">
                <a:latin typeface="Arial"/>
                <a:cs typeface="Arial"/>
              </a:rPr>
              <a:t>the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community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trusts </a:t>
            </a:r>
            <a:r>
              <a:rPr sz="800" dirty="0">
                <a:latin typeface="Arial"/>
                <a:cs typeface="Arial"/>
              </a:rPr>
              <a:t>the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system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9375" y="339344"/>
            <a:ext cx="12731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5" dirty="0">
                <a:latin typeface="Arial"/>
                <a:cs typeface="Arial"/>
              </a:rPr>
              <a:t>Cluster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Mission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20" dirty="0">
                <a:latin typeface="Arial"/>
                <a:cs typeface="Arial"/>
              </a:rPr>
              <a:t>&amp;</a:t>
            </a:r>
            <a:r>
              <a:rPr sz="800" b="1" spc="-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Vision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79191" y="559155"/>
            <a:ext cx="2571750" cy="8991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5725" marR="85090" indent="31115" algn="ctr">
              <a:lnSpc>
                <a:spcPct val="1105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The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South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Atlanta Cluster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will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cultivate</a:t>
            </a:r>
            <a:r>
              <a:rPr sz="800" dirty="0">
                <a:latin typeface="Arial"/>
                <a:cs typeface="Arial"/>
              </a:rPr>
              <a:t> a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universal 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culture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of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excellence through collaboration,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academic </a:t>
            </a:r>
            <a:r>
              <a:rPr sz="800" spc="-2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achievement,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personal responsibility,</a:t>
            </a:r>
            <a:r>
              <a:rPr sz="800" spc="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respect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 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commitment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to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service.</a:t>
            </a:r>
            <a:endParaRPr sz="800">
              <a:latin typeface="Arial"/>
              <a:cs typeface="Arial"/>
            </a:endParaRPr>
          </a:p>
          <a:p>
            <a:pPr marL="12065" marR="5080" algn="ctr">
              <a:lnSpc>
                <a:spcPct val="110000"/>
              </a:lnSpc>
              <a:spcBef>
                <a:spcPts val="520"/>
              </a:spcBef>
            </a:pPr>
            <a:r>
              <a:rPr sz="800" dirty="0">
                <a:latin typeface="Arial"/>
                <a:cs typeface="Arial"/>
              </a:rPr>
              <a:t>Our vision is to </a:t>
            </a:r>
            <a:r>
              <a:rPr sz="800" spc="-5" dirty="0">
                <a:latin typeface="Arial"/>
                <a:cs typeface="Arial"/>
              </a:rPr>
              <a:t>be </a:t>
            </a:r>
            <a:r>
              <a:rPr sz="800" dirty="0">
                <a:latin typeface="Arial"/>
                <a:cs typeface="Arial"/>
              </a:rPr>
              <a:t>a </a:t>
            </a:r>
            <a:r>
              <a:rPr sz="800" spc="-5" dirty="0">
                <a:latin typeface="Arial"/>
                <a:cs typeface="Arial"/>
              </a:rPr>
              <a:t>high-performing cluster where every </a:t>
            </a:r>
            <a:r>
              <a:rPr sz="800" spc="-2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student graduates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with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college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and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career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readiness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7718" y="346963"/>
            <a:ext cx="126111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5" dirty="0">
                <a:latin typeface="Arial"/>
                <a:cs typeface="Arial"/>
              </a:rPr>
              <a:t>School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Mission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20" dirty="0">
                <a:latin typeface="Arial"/>
                <a:cs typeface="Arial"/>
              </a:rPr>
              <a:t>&amp;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Vision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9766" y="592683"/>
            <a:ext cx="2185670" cy="294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6745" marR="5080" indent="-614680">
              <a:lnSpc>
                <a:spcPct val="110200"/>
              </a:lnSpc>
              <a:spcBef>
                <a:spcPts val="100"/>
              </a:spcBef>
            </a:pPr>
            <a:r>
              <a:rPr sz="800" dirty="0">
                <a:latin typeface="Arial"/>
                <a:cs typeface="Arial"/>
              </a:rPr>
              <a:t>Work </a:t>
            </a:r>
            <a:r>
              <a:rPr sz="800" spc="-5" dirty="0">
                <a:latin typeface="Arial"/>
                <a:cs typeface="Arial"/>
              </a:rPr>
              <a:t>daily </a:t>
            </a:r>
            <a:r>
              <a:rPr sz="800" dirty="0">
                <a:latin typeface="Arial"/>
                <a:cs typeface="Arial"/>
              </a:rPr>
              <a:t>to </a:t>
            </a:r>
            <a:r>
              <a:rPr sz="800" spc="-5" dirty="0">
                <a:latin typeface="Arial"/>
                <a:cs typeface="Arial"/>
              </a:rPr>
              <a:t>change </a:t>
            </a:r>
            <a:r>
              <a:rPr sz="800" dirty="0">
                <a:latin typeface="Arial"/>
                <a:cs typeface="Arial"/>
              </a:rPr>
              <a:t>the </a:t>
            </a:r>
            <a:r>
              <a:rPr sz="800" spc="-5" dirty="0">
                <a:latin typeface="Arial"/>
                <a:cs typeface="Arial"/>
              </a:rPr>
              <a:t>mindset of </a:t>
            </a:r>
            <a:r>
              <a:rPr sz="800" spc="-10" dirty="0">
                <a:latin typeface="Arial"/>
                <a:cs typeface="Arial"/>
              </a:rPr>
              <a:t>who we </a:t>
            </a:r>
            <a:r>
              <a:rPr sz="800" spc="-5" dirty="0">
                <a:latin typeface="Arial"/>
                <a:cs typeface="Arial"/>
              </a:rPr>
              <a:t>are </a:t>
            </a:r>
            <a:r>
              <a:rPr sz="800" spc="-2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 </a:t>
            </a:r>
            <a:r>
              <a:rPr sz="800" spc="-10" dirty="0">
                <a:latin typeface="Arial"/>
                <a:cs typeface="Arial"/>
              </a:rPr>
              <a:t>what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we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can </a:t>
            </a:r>
            <a:r>
              <a:rPr sz="800" spc="-5" dirty="0">
                <a:latin typeface="Arial"/>
                <a:cs typeface="Arial"/>
              </a:rPr>
              <a:t>be.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34150" y="994003"/>
            <a:ext cx="2136775" cy="4311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10600"/>
              </a:lnSpc>
              <a:spcBef>
                <a:spcPts val="105"/>
              </a:spcBef>
            </a:pPr>
            <a:r>
              <a:rPr sz="800" dirty="0">
                <a:latin typeface="Arial"/>
                <a:cs typeface="Arial"/>
              </a:rPr>
              <a:t>A</a:t>
            </a:r>
            <a:r>
              <a:rPr sz="800" spc="-5" dirty="0">
                <a:latin typeface="Arial"/>
                <a:cs typeface="Arial"/>
              </a:rPr>
              <a:t> school that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builds future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leaders </a:t>
            </a:r>
            <a:r>
              <a:rPr sz="800" spc="-10" dirty="0">
                <a:latin typeface="Arial"/>
                <a:cs typeface="Arial"/>
              </a:rPr>
              <a:t>who</a:t>
            </a:r>
            <a:r>
              <a:rPr sz="800" spc="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will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one </a:t>
            </a:r>
            <a:r>
              <a:rPr sz="800" spc="-2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day have</a:t>
            </a:r>
            <a:r>
              <a:rPr sz="800" dirty="0">
                <a:latin typeface="Arial"/>
                <a:cs typeface="Arial"/>
              </a:rPr>
              <a:t> a lasting </a:t>
            </a:r>
            <a:r>
              <a:rPr sz="800" spc="-5" dirty="0">
                <a:latin typeface="Arial"/>
                <a:cs typeface="Arial"/>
              </a:rPr>
              <a:t>impact</a:t>
            </a:r>
            <a:r>
              <a:rPr sz="800" spc="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in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their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communities 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 ultimately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change</a:t>
            </a:r>
            <a:r>
              <a:rPr sz="800" dirty="0">
                <a:latin typeface="Arial"/>
                <a:cs typeface="Arial"/>
              </a:rPr>
              <a:t> the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world.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8176" y="3173095"/>
            <a:ext cx="506095" cy="27305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3655" marR="5080" indent="-21590">
              <a:lnSpc>
                <a:spcPct val="102499"/>
              </a:lnSpc>
              <a:spcBef>
                <a:spcPts val="80"/>
              </a:spcBef>
            </a:pPr>
            <a:r>
              <a:rPr sz="800" b="1" spc="-30" dirty="0">
                <a:latin typeface="Arial"/>
                <a:cs typeface="Arial"/>
              </a:rPr>
              <a:t>A</a:t>
            </a:r>
            <a:r>
              <a:rPr sz="800" b="1" spc="5" dirty="0">
                <a:latin typeface="Arial"/>
                <a:cs typeface="Arial"/>
              </a:rPr>
              <a:t>c</a:t>
            </a:r>
            <a:r>
              <a:rPr sz="800" b="1" spc="-5" dirty="0">
                <a:latin typeface="Arial"/>
                <a:cs typeface="Arial"/>
              </a:rPr>
              <a:t>a</a:t>
            </a:r>
            <a:r>
              <a:rPr sz="800" b="1" dirty="0">
                <a:latin typeface="Arial"/>
                <a:cs typeface="Arial"/>
              </a:rPr>
              <a:t>demic  </a:t>
            </a:r>
            <a:r>
              <a:rPr sz="800" b="1" spc="20" dirty="0">
                <a:latin typeface="Arial"/>
                <a:cs typeface="Arial"/>
              </a:rPr>
              <a:t>Program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927" y="4794884"/>
            <a:ext cx="675005" cy="27305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153670">
              <a:lnSpc>
                <a:spcPct val="102499"/>
              </a:lnSpc>
              <a:spcBef>
                <a:spcPts val="80"/>
              </a:spcBef>
            </a:pPr>
            <a:r>
              <a:rPr sz="800" b="1" spc="15" dirty="0">
                <a:latin typeface="Arial"/>
                <a:cs typeface="Arial"/>
              </a:rPr>
              <a:t>Talent </a:t>
            </a:r>
            <a:r>
              <a:rPr sz="800" b="1" spc="20" dirty="0">
                <a:latin typeface="Arial"/>
                <a:cs typeface="Arial"/>
              </a:rPr>
              <a:t> Manageme</a:t>
            </a:r>
            <a:r>
              <a:rPr sz="800" b="1" spc="10" dirty="0">
                <a:latin typeface="Arial"/>
                <a:cs typeface="Arial"/>
              </a:rPr>
              <a:t>n</a:t>
            </a:r>
            <a:r>
              <a:rPr sz="800" b="1" spc="5" dirty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" y="5651703"/>
            <a:ext cx="568960" cy="27305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4765" marR="5080" indent="-12700">
              <a:lnSpc>
                <a:spcPct val="102499"/>
              </a:lnSpc>
              <a:spcBef>
                <a:spcPts val="80"/>
              </a:spcBef>
            </a:pPr>
            <a:r>
              <a:rPr sz="800" b="1" spc="25" dirty="0">
                <a:latin typeface="Arial"/>
                <a:cs typeface="Arial"/>
              </a:rPr>
              <a:t>S</a:t>
            </a:r>
            <a:r>
              <a:rPr sz="800" b="1" spc="20" dirty="0">
                <a:latin typeface="Arial"/>
                <a:cs typeface="Arial"/>
              </a:rPr>
              <a:t>y</a:t>
            </a:r>
            <a:r>
              <a:rPr sz="800" b="1" spc="10" dirty="0">
                <a:latin typeface="Arial"/>
                <a:cs typeface="Arial"/>
              </a:rPr>
              <a:t>s</a:t>
            </a:r>
            <a:r>
              <a:rPr sz="800" b="1" spc="15" dirty="0">
                <a:latin typeface="Arial"/>
                <a:cs typeface="Arial"/>
              </a:rPr>
              <a:t>t</a:t>
            </a:r>
            <a:r>
              <a:rPr sz="800" b="1" spc="25" dirty="0">
                <a:latin typeface="Arial"/>
                <a:cs typeface="Arial"/>
              </a:rPr>
              <a:t>em</a:t>
            </a:r>
            <a:r>
              <a:rPr sz="800" b="1" spc="15" dirty="0">
                <a:latin typeface="Arial"/>
                <a:cs typeface="Arial"/>
              </a:rPr>
              <a:t>s</a:t>
            </a:r>
            <a:r>
              <a:rPr sz="800" b="1" spc="10" dirty="0">
                <a:latin typeface="Arial"/>
                <a:cs typeface="Arial"/>
              </a:rPr>
              <a:t> &amp;  </a:t>
            </a:r>
            <a:r>
              <a:rPr sz="800" b="1" spc="-5" dirty="0">
                <a:latin typeface="Arial"/>
                <a:cs typeface="Arial"/>
              </a:rPr>
              <a:t>Resources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8655" y="6421323"/>
            <a:ext cx="39751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20" dirty="0">
                <a:latin typeface="Arial"/>
                <a:cs typeface="Arial"/>
              </a:rPr>
              <a:t>Cu</a:t>
            </a:r>
            <a:r>
              <a:rPr sz="800" b="1" dirty="0">
                <a:latin typeface="Arial"/>
                <a:cs typeface="Arial"/>
              </a:rPr>
              <a:t>l</a:t>
            </a:r>
            <a:r>
              <a:rPr sz="800" b="1" spc="15" dirty="0">
                <a:latin typeface="Arial"/>
                <a:cs typeface="Arial"/>
              </a:rPr>
              <a:t>t</a:t>
            </a:r>
            <a:r>
              <a:rPr sz="800" b="1" spc="10" dirty="0">
                <a:latin typeface="Arial"/>
                <a:cs typeface="Arial"/>
              </a:rPr>
              <a:t>u</a:t>
            </a:r>
            <a:r>
              <a:rPr sz="800" b="1" spc="20" dirty="0">
                <a:latin typeface="Arial"/>
                <a:cs typeface="Arial"/>
              </a:rPr>
              <a:t>r</a:t>
            </a:r>
            <a:r>
              <a:rPr sz="800" b="1" spc="15" dirty="0">
                <a:latin typeface="Arial"/>
                <a:cs typeface="Arial"/>
              </a:rPr>
              <a:t>e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40332" y="1944370"/>
            <a:ext cx="87058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15" dirty="0">
                <a:latin typeface="Arial"/>
                <a:cs typeface="Arial"/>
              </a:rPr>
              <a:t>School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10" dirty="0">
                <a:latin typeface="Arial"/>
                <a:cs typeface="Arial"/>
              </a:rPr>
              <a:t>Priorities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15870" y="1743201"/>
            <a:ext cx="4078604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15" dirty="0">
                <a:latin typeface="Arial"/>
                <a:cs typeface="Arial"/>
              </a:rPr>
              <a:t>Signature</a:t>
            </a:r>
            <a:r>
              <a:rPr sz="800" b="1" spc="20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Program:</a:t>
            </a:r>
            <a:r>
              <a:rPr sz="800" b="1" spc="30" dirty="0">
                <a:latin typeface="Arial"/>
                <a:cs typeface="Arial"/>
              </a:rPr>
              <a:t> </a:t>
            </a:r>
            <a:r>
              <a:rPr sz="800" b="1" spc="20" dirty="0">
                <a:latin typeface="Arial"/>
                <a:cs typeface="Arial"/>
              </a:rPr>
              <a:t>STEM </a:t>
            </a:r>
            <a:r>
              <a:rPr sz="800" b="1" spc="15" dirty="0">
                <a:latin typeface="Arial"/>
                <a:cs typeface="Arial"/>
              </a:rPr>
              <a:t>(Science,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Technology,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Engineering</a:t>
            </a:r>
            <a:r>
              <a:rPr sz="800" b="1" spc="20" dirty="0">
                <a:latin typeface="Arial"/>
                <a:cs typeface="Arial"/>
              </a:rPr>
              <a:t> and</a:t>
            </a:r>
            <a:r>
              <a:rPr sz="800" b="1" spc="8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Mathematics)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01565" y="1959610"/>
            <a:ext cx="92392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15" dirty="0">
                <a:latin typeface="Arial"/>
                <a:cs typeface="Arial"/>
              </a:rPr>
              <a:t>School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Strategies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06333" y="1965706"/>
            <a:ext cx="901065" cy="27305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18440" marR="5080" indent="-206375">
              <a:lnSpc>
                <a:spcPct val="102499"/>
              </a:lnSpc>
              <a:spcBef>
                <a:spcPts val="80"/>
              </a:spcBef>
            </a:pPr>
            <a:r>
              <a:rPr sz="800" b="1" spc="15" dirty="0">
                <a:latin typeface="Arial"/>
                <a:cs typeface="Arial"/>
              </a:rPr>
              <a:t>Key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Performance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spc="15" dirty="0">
                <a:latin typeface="Arial"/>
                <a:cs typeface="Arial"/>
              </a:rPr>
              <a:t>Measures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564" y="2840761"/>
            <a:ext cx="433603" cy="306171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3525" y="6140183"/>
            <a:ext cx="248754" cy="249554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9870" y="4460328"/>
            <a:ext cx="359410" cy="355130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5584" y="5361990"/>
            <a:ext cx="295808" cy="299719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7282180" y="4323079"/>
            <a:ext cx="576580" cy="257175"/>
          </a:xfrm>
          <a:custGeom>
            <a:avLst/>
            <a:gdLst/>
            <a:ahLst/>
            <a:cxnLst/>
            <a:rect l="l" t="t" r="r" b="b"/>
            <a:pathLst>
              <a:path w="576579" h="257175">
                <a:moveTo>
                  <a:pt x="0" y="64135"/>
                </a:moveTo>
                <a:lnTo>
                  <a:pt x="447675" y="64135"/>
                </a:lnTo>
                <a:lnTo>
                  <a:pt x="447675" y="0"/>
                </a:lnTo>
                <a:lnTo>
                  <a:pt x="576579" y="128270"/>
                </a:lnTo>
                <a:lnTo>
                  <a:pt x="447675" y="257175"/>
                </a:lnTo>
                <a:lnTo>
                  <a:pt x="447675" y="193040"/>
                </a:lnTo>
                <a:lnTo>
                  <a:pt x="0" y="193040"/>
                </a:lnTo>
                <a:lnTo>
                  <a:pt x="0" y="64135"/>
                </a:lnTo>
                <a:close/>
              </a:path>
            </a:pathLst>
          </a:custGeom>
          <a:ln w="25908">
            <a:solidFill>
              <a:srgbClr val="FF7A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64400" y="3054223"/>
            <a:ext cx="575945" cy="257810"/>
          </a:xfrm>
          <a:custGeom>
            <a:avLst/>
            <a:gdLst/>
            <a:ahLst/>
            <a:cxnLst/>
            <a:rect l="l" t="t" r="r" b="b"/>
            <a:pathLst>
              <a:path w="575945" h="257810">
                <a:moveTo>
                  <a:pt x="0" y="64135"/>
                </a:moveTo>
                <a:lnTo>
                  <a:pt x="447040" y="64135"/>
                </a:lnTo>
                <a:lnTo>
                  <a:pt x="447040" y="0"/>
                </a:lnTo>
                <a:lnTo>
                  <a:pt x="575945" y="128904"/>
                </a:lnTo>
                <a:lnTo>
                  <a:pt x="447040" y="257810"/>
                </a:lnTo>
                <a:lnTo>
                  <a:pt x="447040" y="193039"/>
                </a:lnTo>
                <a:lnTo>
                  <a:pt x="0" y="193039"/>
                </a:lnTo>
                <a:lnTo>
                  <a:pt x="0" y="64135"/>
                </a:lnTo>
                <a:close/>
              </a:path>
            </a:pathLst>
          </a:custGeom>
          <a:ln w="25908">
            <a:solidFill>
              <a:srgbClr val="F794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213600" y="6197600"/>
            <a:ext cx="645160" cy="252729"/>
          </a:xfrm>
          <a:custGeom>
            <a:avLst/>
            <a:gdLst/>
            <a:ahLst/>
            <a:cxnLst/>
            <a:rect l="l" t="t" r="r" b="b"/>
            <a:pathLst>
              <a:path w="645159" h="252729">
                <a:moveTo>
                  <a:pt x="0" y="62865"/>
                </a:moveTo>
                <a:lnTo>
                  <a:pt x="518159" y="62865"/>
                </a:lnTo>
                <a:lnTo>
                  <a:pt x="518159" y="0"/>
                </a:lnTo>
                <a:lnTo>
                  <a:pt x="645159" y="126365"/>
                </a:lnTo>
                <a:lnTo>
                  <a:pt x="518159" y="252729"/>
                </a:lnTo>
                <a:lnTo>
                  <a:pt x="518159" y="189229"/>
                </a:lnTo>
                <a:lnTo>
                  <a:pt x="0" y="189229"/>
                </a:lnTo>
                <a:lnTo>
                  <a:pt x="0" y="62865"/>
                </a:lnTo>
                <a:close/>
              </a:path>
            </a:pathLst>
          </a:custGeom>
          <a:ln w="25908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13600" y="5299709"/>
            <a:ext cx="645160" cy="252729"/>
          </a:xfrm>
          <a:custGeom>
            <a:avLst/>
            <a:gdLst/>
            <a:ahLst/>
            <a:cxnLst/>
            <a:rect l="l" t="t" r="r" b="b"/>
            <a:pathLst>
              <a:path w="645159" h="252729">
                <a:moveTo>
                  <a:pt x="0" y="63499"/>
                </a:moveTo>
                <a:lnTo>
                  <a:pt x="518159" y="63499"/>
                </a:lnTo>
                <a:lnTo>
                  <a:pt x="518159" y="0"/>
                </a:lnTo>
                <a:lnTo>
                  <a:pt x="645159" y="126364"/>
                </a:lnTo>
                <a:lnTo>
                  <a:pt x="518159" y="252729"/>
                </a:lnTo>
                <a:lnTo>
                  <a:pt x="518159" y="189864"/>
                </a:lnTo>
                <a:lnTo>
                  <a:pt x="0" y="189864"/>
                </a:lnTo>
                <a:lnTo>
                  <a:pt x="0" y="63499"/>
                </a:lnTo>
                <a:close/>
              </a:path>
            </a:pathLst>
          </a:custGeom>
          <a:ln w="25908">
            <a:solidFill>
              <a:srgbClr val="5282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773747" y="5981460"/>
            <a:ext cx="2040255" cy="889635"/>
            <a:chOff x="773747" y="5981460"/>
            <a:chExt cx="2040255" cy="889635"/>
          </a:xfrm>
        </p:grpSpPr>
        <p:sp>
          <p:nvSpPr>
            <p:cNvPr id="27" name="object 27"/>
            <p:cNvSpPr/>
            <p:nvPr/>
          </p:nvSpPr>
          <p:spPr>
            <a:xfrm>
              <a:off x="2158365" y="6418021"/>
              <a:ext cx="642620" cy="252729"/>
            </a:xfrm>
            <a:custGeom>
              <a:avLst/>
              <a:gdLst/>
              <a:ahLst/>
              <a:cxnLst/>
              <a:rect l="l" t="t" r="r" b="b"/>
              <a:pathLst>
                <a:path w="642619" h="252729">
                  <a:moveTo>
                    <a:pt x="0" y="62865"/>
                  </a:moveTo>
                  <a:lnTo>
                    <a:pt x="516255" y="62865"/>
                  </a:lnTo>
                  <a:lnTo>
                    <a:pt x="516255" y="0"/>
                  </a:lnTo>
                  <a:lnTo>
                    <a:pt x="642620" y="126365"/>
                  </a:lnTo>
                  <a:lnTo>
                    <a:pt x="516255" y="252730"/>
                  </a:lnTo>
                  <a:lnTo>
                    <a:pt x="516255" y="189230"/>
                  </a:lnTo>
                  <a:lnTo>
                    <a:pt x="0" y="189230"/>
                  </a:lnTo>
                  <a:lnTo>
                    <a:pt x="0" y="62865"/>
                  </a:lnTo>
                  <a:close/>
                </a:path>
              </a:pathLst>
            </a:custGeom>
            <a:ln w="25908">
              <a:solidFill>
                <a:srgbClr val="7D7D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86764" y="5994477"/>
              <a:ext cx="1853564" cy="863600"/>
            </a:xfrm>
            <a:custGeom>
              <a:avLst/>
              <a:gdLst/>
              <a:ahLst/>
              <a:cxnLst/>
              <a:rect l="l" t="t" r="r" b="b"/>
              <a:pathLst>
                <a:path w="1853564" h="863600">
                  <a:moveTo>
                    <a:pt x="1853564" y="0"/>
                  </a:moveTo>
                  <a:lnTo>
                    <a:pt x="0" y="0"/>
                  </a:lnTo>
                  <a:lnTo>
                    <a:pt x="0" y="863519"/>
                  </a:lnTo>
                  <a:lnTo>
                    <a:pt x="1853564" y="863519"/>
                  </a:lnTo>
                  <a:lnTo>
                    <a:pt x="1853564" y="0"/>
                  </a:lnTo>
                  <a:close/>
                </a:path>
              </a:pathLst>
            </a:custGeom>
            <a:solidFill>
              <a:srgbClr val="BDBD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86764" y="5994477"/>
              <a:ext cx="1853564" cy="863600"/>
            </a:xfrm>
            <a:custGeom>
              <a:avLst/>
              <a:gdLst/>
              <a:ahLst/>
              <a:cxnLst/>
              <a:rect l="l" t="t" r="r" b="b"/>
              <a:pathLst>
                <a:path w="1853564" h="863600">
                  <a:moveTo>
                    <a:pt x="1853564" y="863519"/>
                  </a:moveTo>
                  <a:lnTo>
                    <a:pt x="1853564" y="0"/>
                  </a:lnTo>
                  <a:lnTo>
                    <a:pt x="0" y="0"/>
                  </a:lnTo>
                  <a:lnTo>
                    <a:pt x="0" y="863519"/>
                  </a:lnTo>
                </a:path>
              </a:pathLst>
            </a:custGeom>
            <a:ln w="25908">
              <a:solidFill>
                <a:srgbClr val="7D7D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799719" y="6142431"/>
            <a:ext cx="1828164" cy="59499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06705" marR="427355" indent="-230504">
              <a:lnSpc>
                <a:spcPts val="950"/>
              </a:lnSpc>
              <a:spcBef>
                <a:spcPts val="140"/>
              </a:spcBef>
              <a:buAutoNum type="arabicPeriod" startAt="11"/>
              <a:tabLst>
                <a:tab pos="307340" algn="l"/>
              </a:tabLst>
            </a:pPr>
            <a:r>
              <a:rPr sz="800" b="1" spc="-5" dirty="0">
                <a:latin typeface="Arial"/>
                <a:cs typeface="Arial"/>
              </a:rPr>
              <a:t>Inform and engage </a:t>
            </a:r>
            <a:r>
              <a:rPr sz="800" b="1" spc="-20" dirty="0">
                <a:latin typeface="Arial"/>
                <a:cs typeface="Arial"/>
              </a:rPr>
              <a:t>the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school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community</a:t>
            </a:r>
            <a:endParaRPr sz="800">
              <a:latin typeface="Arial"/>
              <a:cs typeface="Arial"/>
            </a:endParaRPr>
          </a:p>
          <a:p>
            <a:pPr marL="315595" marR="118745" indent="-231775">
              <a:lnSpc>
                <a:spcPct val="105000"/>
              </a:lnSpc>
              <a:spcBef>
                <a:spcPts val="520"/>
              </a:spcBef>
              <a:buAutoNum type="arabicPeriod" startAt="11"/>
              <a:tabLst>
                <a:tab pos="313690" algn="l"/>
              </a:tabLst>
            </a:pPr>
            <a:r>
              <a:rPr sz="800" b="1" spc="-5" dirty="0">
                <a:latin typeface="Arial"/>
                <a:cs typeface="Arial"/>
              </a:rPr>
              <a:t>Develop</a:t>
            </a:r>
            <a:r>
              <a:rPr sz="800" b="1" dirty="0">
                <a:latin typeface="Arial"/>
                <a:cs typeface="Arial"/>
              </a:rPr>
              <a:t> a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positive,</a:t>
            </a:r>
            <a:r>
              <a:rPr sz="800" b="1" spc="2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informed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and</a:t>
            </a:r>
            <a:r>
              <a:rPr sz="800" b="1" spc="-5" dirty="0">
                <a:latin typeface="Arial"/>
                <a:cs typeface="Arial"/>
              </a:rPr>
              <a:t> engaged school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culture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80097" y="3022536"/>
            <a:ext cx="2044064" cy="2049780"/>
            <a:chOff x="780097" y="3022536"/>
            <a:chExt cx="2044064" cy="2049780"/>
          </a:xfrm>
        </p:grpSpPr>
        <p:sp>
          <p:nvSpPr>
            <p:cNvPr id="32" name="object 32"/>
            <p:cNvSpPr/>
            <p:nvPr/>
          </p:nvSpPr>
          <p:spPr>
            <a:xfrm>
              <a:off x="2225674" y="4529073"/>
              <a:ext cx="575945" cy="257810"/>
            </a:xfrm>
            <a:custGeom>
              <a:avLst/>
              <a:gdLst/>
              <a:ahLst/>
              <a:cxnLst/>
              <a:rect l="l" t="t" r="r" b="b"/>
              <a:pathLst>
                <a:path w="575944" h="257810">
                  <a:moveTo>
                    <a:pt x="0" y="64769"/>
                  </a:moveTo>
                  <a:lnTo>
                    <a:pt x="447675" y="64769"/>
                  </a:lnTo>
                  <a:lnTo>
                    <a:pt x="447675" y="0"/>
                  </a:lnTo>
                  <a:lnTo>
                    <a:pt x="575944" y="128905"/>
                  </a:lnTo>
                  <a:lnTo>
                    <a:pt x="447675" y="257809"/>
                  </a:lnTo>
                  <a:lnTo>
                    <a:pt x="447675" y="193675"/>
                  </a:lnTo>
                  <a:lnTo>
                    <a:pt x="0" y="193675"/>
                  </a:lnTo>
                  <a:lnTo>
                    <a:pt x="0" y="64769"/>
                  </a:lnTo>
                  <a:close/>
                </a:path>
              </a:pathLst>
            </a:custGeom>
            <a:ln w="25908">
              <a:solidFill>
                <a:srgbClr val="FF7A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93114" y="4152518"/>
              <a:ext cx="1847214" cy="906780"/>
            </a:xfrm>
            <a:custGeom>
              <a:avLst/>
              <a:gdLst/>
              <a:ahLst/>
              <a:cxnLst/>
              <a:rect l="l" t="t" r="r" b="b"/>
              <a:pathLst>
                <a:path w="1847214" h="906779">
                  <a:moveTo>
                    <a:pt x="0" y="906779"/>
                  </a:moveTo>
                  <a:lnTo>
                    <a:pt x="1847214" y="906779"/>
                  </a:lnTo>
                  <a:lnTo>
                    <a:pt x="1847214" y="0"/>
                  </a:lnTo>
                  <a:lnTo>
                    <a:pt x="0" y="0"/>
                  </a:lnTo>
                  <a:lnTo>
                    <a:pt x="0" y="906779"/>
                  </a:lnTo>
                  <a:close/>
                </a:path>
              </a:pathLst>
            </a:custGeom>
            <a:ln w="25907">
              <a:solidFill>
                <a:srgbClr val="E1A1A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236470" y="3035553"/>
              <a:ext cx="574675" cy="257810"/>
            </a:xfrm>
            <a:custGeom>
              <a:avLst/>
              <a:gdLst/>
              <a:ahLst/>
              <a:cxnLst/>
              <a:rect l="l" t="t" r="r" b="b"/>
              <a:pathLst>
                <a:path w="574675" h="257810">
                  <a:moveTo>
                    <a:pt x="0" y="64770"/>
                  </a:moveTo>
                  <a:lnTo>
                    <a:pt x="445769" y="64770"/>
                  </a:lnTo>
                  <a:lnTo>
                    <a:pt x="445769" y="0"/>
                  </a:lnTo>
                  <a:lnTo>
                    <a:pt x="574675" y="128905"/>
                  </a:lnTo>
                  <a:lnTo>
                    <a:pt x="445769" y="257810"/>
                  </a:lnTo>
                  <a:lnTo>
                    <a:pt x="445769" y="193675"/>
                  </a:lnTo>
                  <a:lnTo>
                    <a:pt x="0" y="193675"/>
                  </a:lnTo>
                  <a:lnTo>
                    <a:pt x="0" y="64770"/>
                  </a:lnTo>
                  <a:close/>
                </a:path>
              </a:pathLst>
            </a:custGeom>
            <a:ln w="25908">
              <a:solidFill>
                <a:srgbClr val="F794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94004" y="4151503"/>
            <a:ext cx="1821814" cy="916940"/>
          </a:xfrm>
          <a:prstGeom prst="rect">
            <a:avLst/>
          </a:prstGeom>
          <a:solidFill>
            <a:srgbClr val="FFD3D3"/>
          </a:solidFill>
        </p:spPr>
        <p:txBody>
          <a:bodyPr vert="horz" wrap="square" lIns="0" tIns="9525" rIns="0" bIns="0" rtlCol="0">
            <a:spAutoFit/>
          </a:bodyPr>
          <a:lstStyle/>
          <a:p>
            <a:pPr marL="318770" marR="127635" indent="-230504">
              <a:lnSpc>
                <a:spcPct val="99400"/>
              </a:lnSpc>
              <a:spcBef>
                <a:spcPts val="75"/>
              </a:spcBef>
              <a:buAutoNum type="arabicPeriod" startAt="6"/>
              <a:tabLst>
                <a:tab pos="318135" algn="l"/>
                <a:tab pos="319405" algn="l"/>
              </a:tabLst>
            </a:pPr>
            <a:r>
              <a:rPr sz="800" b="1" spc="-5" dirty="0">
                <a:latin typeface="Arial"/>
                <a:cs typeface="Arial"/>
              </a:rPr>
              <a:t>Improve </a:t>
            </a:r>
            <a:r>
              <a:rPr sz="800" b="1" dirty="0">
                <a:latin typeface="Arial"/>
                <a:cs typeface="Arial"/>
              </a:rPr>
              <a:t>the </a:t>
            </a:r>
            <a:r>
              <a:rPr sz="800" b="1" spc="-5" dirty="0">
                <a:latin typeface="Arial"/>
                <a:cs typeface="Arial"/>
              </a:rPr>
              <a:t>recruitment </a:t>
            </a:r>
            <a:r>
              <a:rPr sz="800" b="1" spc="-20" dirty="0">
                <a:latin typeface="Arial"/>
                <a:cs typeface="Arial"/>
              </a:rPr>
              <a:t>and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retention </a:t>
            </a:r>
            <a:r>
              <a:rPr sz="800" b="1" dirty="0">
                <a:latin typeface="Arial"/>
                <a:cs typeface="Arial"/>
              </a:rPr>
              <a:t>of </a:t>
            </a:r>
            <a:r>
              <a:rPr sz="800" b="1" spc="-5" dirty="0">
                <a:latin typeface="Arial"/>
                <a:cs typeface="Arial"/>
              </a:rPr>
              <a:t>high-quality 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teachers</a:t>
            </a:r>
            <a:endParaRPr sz="800">
              <a:latin typeface="Arial"/>
              <a:cs typeface="Arial"/>
            </a:endParaRPr>
          </a:p>
          <a:p>
            <a:pPr marL="318770" indent="-231140">
              <a:lnSpc>
                <a:spcPct val="100000"/>
              </a:lnSpc>
              <a:spcBef>
                <a:spcPts val="600"/>
              </a:spcBef>
              <a:buAutoNum type="arabicPeriod" startAt="6"/>
              <a:tabLst>
                <a:tab pos="318135" algn="l"/>
                <a:tab pos="319405" algn="l"/>
              </a:tabLst>
            </a:pPr>
            <a:r>
              <a:rPr sz="800" b="1" dirty="0">
                <a:latin typeface="Arial"/>
                <a:cs typeface="Arial"/>
              </a:rPr>
              <a:t>Build</a:t>
            </a:r>
            <a:r>
              <a:rPr sz="800" b="1" spc="-3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Teacher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Capacity</a:t>
            </a:r>
            <a:endParaRPr sz="800">
              <a:latin typeface="Arial"/>
              <a:cs typeface="Arial"/>
            </a:endParaRPr>
          </a:p>
          <a:p>
            <a:pPr marL="318770" marR="194310" indent="-230504">
              <a:lnSpc>
                <a:spcPct val="100000"/>
              </a:lnSpc>
              <a:spcBef>
                <a:spcPts val="600"/>
              </a:spcBef>
              <a:buAutoNum type="arabicPeriod" startAt="6"/>
              <a:tabLst>
                <a:tab pos="318135" algn="l"/>
                <a:tab pos="319405" algn="l"/>
              </a:tabLst>
            </a:pPr>
            <a:r>
              <a:rPr sz="800" b="1" dirty="0">
                <a:latin typeface="Arial"/>
                <a:cs typeface="Arial"/>
              </a:rPr>
              <a:t>Expand </a:t>
            </a:r>
            <a:r>
              <a:rPr sz="800" b="1" spc="-5" dirty="0">
                <a:latin typeface="Arial"/>
                <a:cs typeface="Arial"/>
              </a:rPr>
              <a:t>school leadership 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development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opportunities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81050" y="2125598"/>
            <a:ext cx="1847214" cy="1998980"/>
          </a:xfrm>
          <a:custGeom>
            <a:avLst/>
            <a:gdLst/>
            <a:ahLst/>
            <a:cxnLst/>
            <a:rect l="l" t="t" r="r" b="b"/>
            <a:pathLst>
              <a:path w="1847214" h="1998979">
                <a:moveTo>
                  <a:pt x="0" y="1998980"/>
                </a:moveTo>
                <a:lnTo>
                  <a:pt x="1847214" y="1998980"/>
                </a:lnTo>
                <a:lnTo>
                  <a:pt x="1847214" y="0"/>
                </a:lnTo>
                <a:lnTo>
                  <a:pt x="0" y="0"/>
                </a:lnTo>
                <a:lnTo>
                  <a:pt x="0" y="1998980"/>
                </a:lnTo>
                <a:close/>
              </a:path>
            </a:pathLst>
          </a:custGeom>
          <a:ln w="25908">
            <a:solidFill>
              <a:srgbClr val="FFC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94004" y="2138552"/>
            <a:ext cx="1821814" cy="1987550"/>
          </a:xfrm>
          <a:prstGeom prst="rect">
            <a:avLst/>
          </a:prstGeom>
          <a:solidFill>
            <a:srgbClr val="FFE989"/>
          </a:solidFill>
        </p:spPr>
        <p:txBody>
          <a:bodyPr vert="horz" wrap="square" lIns="0" tIns="21590" rIns="0" bIns="0" rtlCol="0">
            <a:spAutoFit/>
          </a:bodyPr>
          <a:lstStyle/>
          <a:p>
            <a:pPr marL="306070" indent="-229235">
              <a:lnSpc>
                <a:spcPct val="100000"/>
              </a:lnSpc>
              <a:spcBef>
                <a:spcPts val="170"/>
              </a:spcBef>
              <a:buAutoNum type="arabicPeriod"/>
              <a:tabLst>
                <a:tab pos="306070" algn="l"/>
                <a:tab pos="306705" algn="l"/>
              </a:tabLst>
            </a:pPr>
            <a:r>
              <a:rPr sz="800" b="1" spc="-5" dirty="0">
                <a:latin typeface="Arial"/>
                <a:cs typeface="Arial"/>
              </a:rPr>
              <a:t>Establish foundational </a:t>
            </a:r>
            <a:r>
              <a:rPr sz="800" b="1" spc="-20" dirty="0">
                <a:latin typeface="Arial"/>
                <a:cs typeface="Arial"/>
              </a:rPr>
              <a:t>core</a:t>
            </a:r>
            <a:endParaRPr sz="800">
              <a:latin typeface="Arial"/>
              <a:cs typeface="Arial"/>
            </a:endParaRPr>
          </a:p>
          <a:p>
            <a:pPr marL="306070">
              <a:lnSpc>
                <a:spcPct val="100000"/>
              </a:lnSpc>
              <a:spcBef>
                <a:spcPts val="5"/>
              </a:spcBef>
            </a:pPr>
            <a:r>
              <a:rPr sz="800" b="1" spc="-5" dirty="0">
                <a:latin typeface="Arial"/>
                <a:cs typeface="Arial"/>
              </a:rPr>
              <a:t>content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knowledge</a:t>
            </a:r>
            <a:endParaRPr sz="800">
              <a:latin typeface="Arial"/>
              <a:cs typeface="Arial"/>
            </a:endParaRPr>
          </a:p>
          <a:p>
            <a:pPr marL="306070" marR="149225" indent="-228600">
              <a:lnSpc>
                <a:spcPct val="100000"/>
              </a:lnSpc>
              <a:spcBef>
                <a:spcPts val="585"/>
              </a:spcBef>
              <a:buAutoNum type="arabicPeriod" startAt="2"/>
              <a:tabLst>
                <a:tab pos="306070" algn="l"/>
                <a:tab pos="306705" algn="l"/>
              </a:tabLst>
            </a:pPr>
            <a:r>
              <a:rPr sz="800" b="1" spc="-5" dirty="0">
                <a:latin typeface="Arial"/>
                <a:cs typeface="Arial"/>
              </a:rPr>
              <a:t>Provide remediation </a:t>
            </a:r>
            <a:r>
              <a:rPr sz="800" b="1" dirty="0">
                <a:latin typeface="Arial"/>
                <a:cs typeface="Arial"/>
              </a:rPr>
              <a:t>and 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acceleration as indicated </a:t>
            </a:r>
            <a:r>
              <a:rPr sz="800" b="1" spc="5" dirty="0">
                <a:latin typeface="Arial"/>
                <a:cs typeface="Arial"/>
              </a:rPr>
              <a:t>by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data</a:t>
            </a:r>
            <a:endParaRPr sz="800">
              <a:latin typeface="Arial"/>
              <a:cs typeface="Arial"/>
            </a:endParaRPr>
          </a:p>
          <a:p>
            <a:pPr marL="306070" marR="241300" indent="-228600">
              <a:lnSpc>
                <a:spcPct val="99600"/>
              </a:lnSpc>
              <a:spcBef>
                <a:spcPts val="605"/>
              </a:spcBef>
              <a:buAutoNum type="arabicPeriod" startAt="2"/>
              <a:tabLst>
                <a:tab pos="306070" algn="l"/>
                <a:tab pos="306705" algn="l"/>
              </a:tabLst>
            </a:pPr>
            <a:r>
              <a:rPr sz="800" b="1" spc="-5" dirty="0">
                <a:latin typeface="Arial"/>
                <a:cs typeface="Arial"/>
              </a:rPr>
              <a:t>Implement Science, </a:t>
            </a:r>
            <a:r>
              <a:rPr sz="800" b="1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Technology, Engineering, </a:t>
            </a:r>
            <a:r>
              <a:rPr sz="800" b="1" dirty="0">
                <a:latin typeface="Arial"/>
                <a:cs typeface="Arial"/>
              </a:rPr>
              <a:t> and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Math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(STEM)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program </a:t>
            </a:r>
            <a:r>
              <a:rPr sz="800" b="1" spc="-204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model</a:t>
            </a:r>
            <a:endParaRPr sz="800">
              <a:latin typeface="Arial"/>
              <a:cs typeface="Arial"/>
            </a:endParaRPr>
          </a:p>
          <a:p>
            <a:pPr marL="306070" marR="159385" indent="-228600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306070" algn="l"/>
                <a:tab pos="306705" algn="l"/>
              </a:tabLst>
            </a:pPr>
            <a:r>
              <a:rPr sz="800" b="1" dirty="0">
                <a:latin typeface="Arial"/>
                <a:cs typeface="Arial"/>
              </a:rPr>
              <a:t>Prepare </a:t>
            </a:r>
            <a:r>
              <a:rPr sz="800" b="1" spc="-10" dirty="0">
                <a:latin typeface="Arial"/>
                <a:cs typeface="Arial"/>
              </a:rPr>
              <a:t>all </a:t>
            </a:r>
            <a:r>
              <a:rPr sz="800" b="1" spc="-5" dirty="0">
                <a:latin typeface="Arial"/>
                <a:cs typeface="Arial"/>
              </a:rPr>
              <a:t>students to </a:t>
            </a:r>
            <a:r>
              <a:rPr sz="800" b="1" spc="-20" dirty="0">
                <a:latin typeface="Arial"/>
                <a:cs typeface="Arial"/>
              </a:rPr>
              <a:t>have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essential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life</a:t>
            </a:r>
            <a:r>
              <a:rPr sz="800" b="1" spc="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skills</a:t>
            </a:r>
            <a:endParaRPr sz="800">
              <a:latin typeface="Arial"/>
              <a:cs typeface="Arial"/>
            </a:endParaRPr>
          </a:p>
          <a:p>
            <a:pPr marL="306070" marR="86360" indent="-228600">
              <a:lnSpc>
                <a:spcPct val="103800"/>
              </a:lnSpc>
              <a:spcBef>
                <a:spcPts val="565"/>
              </a:spcBef>
              <a:buAutoNum type="arabicPeriod" startAt="2"/>
              <a:tabLst>
                <a:tab pos="306070" algn="l"/>
                <a:tab pos="306705" algn="l"/>
              </a:tabLst>
            </a:pPr>
            <a:r>
              <a:rPr sz="800" b="1" dirty="0">
                <a:latin typeface="Arial"/>
                <a:cs typeface="Arial"/>
              </a:rPr>
              <a:t>Enhance </a:t>
            </a:r>
            <a:r>
              <a:rPr sz="800" b="1" spc="-5" dirty="0">
                <a:latin typeface="Arial"/>
                <a:cs typeface="Arial"/>
              </a:rPr>
              <a:t>college and career </a:t>
            </a:r>
            <a:r>
              <a:rPr sz="800" b="1" dirty="0">
                <a:latin typeface="Arial"/>
                <a:cs typeface="Arial"/>
              </a:rPr>
              <a:t> awareness</a:t>
            </a:r>
            <a:r>
              <a:rPr sz="800" b="1" spc="-2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and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preparedness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768095" y="5089982"/>
            <a:ext cx="2040889" cy="856615"/>
            <a:chOff x="768095" y="5089982"/>
            <a:chExt cx="2040889" cy="856615"/>
          </a:xfrm>
        </p:grpSpPr>
        <p:sp>
          <p:nvSpPr>
            <p:cNvPr id="39" name="object 39"/>
            <p:cNvSpPr/>
            <p:nvPr/>
          </p:nvSpPr>
          <p:spPr>
            <a:xfrm>
              <a:off x="2152649" y="5381752"/>
              <a:ext cx="643255" cy="254000"/>
            </a:xfrm>
            <a:custGeom>
              <a:avLst/>
              <a:gdLst/>
              <a:ahLst/>
              <a:cxnLst/>
              <a:rect l="l" t="t" r="r" b="b"/>
              <a:pathLst>
                <a:path w="643255" h="254000">
                  <a:moveTo>
                    <a:pt x="0" y="63500"/>
                  </a:moveTo>
                  <a:lnTo>
                    <a:pt x="515619" y="63500"/>
                  </a:lnTo>
                  <a:lnTo>
                    <a:pt x="515619" y="0"/>
                  </a:lnTo>
                  <a:lnTo>
                    <a:pt x="643255" y="127000"/>
                  </a:lnTo>
                  <a:lnTo>
                    <a:pt x="515619" y="253949"/>
                  </a:lnTo>
                  <a:lnTo>
                    <a:pt x="515619" y="190500"/>
                  </a:lnTo>
                  <a:lnTo>
                    <a:pt x="0" y="190500"/>
                  </a:lnTo>
                  <a:lnTo>
                    <a:pt x="0" y="63500"/>
                  </a:lnTo>
                  <a:close/>
                </a:path>
              </a:pathLst>
            </a:custGeom>
            <a:ln w="25908">
              <a:solidFill>
                <a:srgbClr val="52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81049" y="5102936"/>
              <a:ext cx="1859280" cy="830580"/>
            </a:xfrm>
            <a:custGeom>
              <a:avLst/>
              <a:gdLst/>
              <a:ahLst/>
              <a:cxnLst/>
              <a:rect l="l" t="t" r="r" b="b"/>
              <a:pathLst>
                <a:path w="1859280" h="830579">
                  <a:moveTo>
                    <a:pt x="0" y="830580"/>
                  </a:moveTo>
                  <a:lnTo>
                    <a:pt x="1859280" y="830580"/>
                  </a:lnTo>
                  <a:lnTo>
                    <a:pt x="1859280" y="0"/>
                  </a:lnTo>
                  <a:lnTo>
                    <a:pt x="0" y="0"/>
                  </a:lnTo>
                  <a:lnTo>
                    <a:pt x="0" y="830580"/>
                  </a:lnTo>
                  <a:close/>
                </a:path>
              </a:pathLst>
            </a:custGeom>
            <a:ln w="25907">
              <a:solidFill>
                <a:srgbClr val="52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94004" y="5094071"/>
            <a:ext cx="1821814" cy="826769"/>
          </a:xfrm>
          <a:prstGeom prst="rect">
            <a:avLst/>
          </a:prstGeom>
          <a:solidFill>
            <a:srgbClr val="A9D18E"/>
          </a:solidFill>
        </p:spPr>
        <p:txBody>
          <a:bodyPr vert="horz" wrap="square" lIns="0" tIns="16510" rIns="0" bIns="0" rtlCol="0">
            <a:spAutoFit/>
          </a:bodyPr>
          <a:lstStyle/>
          <a:p>
            <a:pPr marL="306070" marR="109220" indent="-228600">
              <a:lnSpc>
                <a:spcPct val="99500"/>
              </a:lnSpc>
              <a:spcBef>
                <a:spcPts val="130"/>
              </a:spcBef>
              <a:buAutoNum type="arabicPeriod" startAt="9"/>
              <a:tabLst>
                <a:tab pos="306070" algn="l"/>
                <a:tab pos="306705" algn="l"/>
              </a:tabLst>
            </a:pPr>
            <a:r>
              <a:rPr sz="800" b="1" dirty="0">
                <a:latin typeface="Arial"/>
                <a:cs typeface="Arial"/>
              </a:rPr>
              <a:t>Build </a:t>
            </a:r>
            <a:r>
              <a:rPr sz="800" b="1" spc="-5" dirty="0">
                <a:latin typeface="Arial"/>
                <a:cs typeface="Arial"/>
              </a:rPr>
              <a:t>systems </a:t>
            </a:r>
            <a:r>
              <a:rPr sz="800" b="1" dirty="0">
                <a:latin typeface="Arial"/>
                <a:cs typeface="Arial"/>
              </a:rPr>
              <a:t>and </a:t>
            </a:r>
            <a:r>
              <a:rPr sz="800" b="1" spc="-20" dirty="0">
                <a:latin typeface="Arial"/>
                <a:cs typeface="Arial"/>
              </a:rPr>
              <a:t>resources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to support the School 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Strategic</a:t>
            </a:r>
            <a:r>
              <a:rPr sz="800" b="1" spc="-1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Plan</a:t>
            </a:r>
            <a:endParaRPr sz="800">
              <a:latin typeface="Arial"/>
              <a:cs typeface="Arial"/>
            </a:endParaRPr>
          </a:p>
          <a:p>
            <a:pPr marL="306070" marR="83820" indent="-228600" algn="just">
              <a:lnSpc>
                <a:spcPct val="99400"/>
              </a:lnSpc>
              <a:spcBef>
                <a:spcPts val="605"/>
              </a:spcBef>
              <a:buAutoNum type="arabicPeriod" startAt="9"/>
              <a:tabLst>
                <a:tab pos="306705" algn="l"/>
              </a:tabLst>
            </a:pPr>
            <a:r>
              <a:rPr sz="800" b="1" dirty="0">
                <a:latin typeface="Arial"/>
                <a:cs typeface="Arial"/>
              </a:rPr>
              <a:t>Identify and address the root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causes to promote social </a:t>
            </a:r>
            <a:r>
              <a:rPr sz="800" b="1" spc="-20" dirty="0">
                <a:latin typeface="Arial"/>
                <a:cs typeface="Arial"/>
              </a:rPr>
              <a:t>and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academic</a:t>
            </a:r>
            <a:r>
              <a:rPr sz="800" b="1" spc="-5" dirty="0">
                <a:latin typeface="Arial"/>
                <a:cs typeface="Arial"/>
              </a:rPr>
              <a:t> growth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005195" y="804798"/>
            <a:ext cx="253365" cy="257810"/>
          </a:xfrm>
          <a:custGeom>
            <a:avLst/>
            <a:gdLst/>
            <a:ahLst/>
            <a:cxnLst/>
            <a:rect l="l" t="t" r="r" b="b"/>
            <a:pathLst>
              <a:path w="253364" h="257809">
                <a:moveTo>
                  <a:pt x="253364" y="193039"/>
                </a:moveTo>
                <a:lnTo>
                  <a:pt x="126364" y="193039"/>
                </a:lnTo>
                <a:lnTo>
                  <a:pt x="126364" y="257810"/>
                </a:lnTo>
                <a:lnTo>
                  <a:pt x="0" y="128904"/>
                </a:lnTo>
                <a:lnTo>
                  <a:pt x="126364" y="0"/>
                </a:lnTo>
                <a:lnTo>
                  <a:pt x="126364" y="64770"/>
                </a:lnTo>
                <a:lnTo>
                  <a:pt x="253364" y="64770"/>
                </a:lnTo>
                <a:lnTo>
                  <a:pt x="253364" y="193039"/>
                </a:lnTo>
                <a:close/>
              </a:path>
            </a:pathLst>
          </a:custGeom>
          <a:ln w="25908">
            <a:solidFill>
              <a:srgbClr val="2D53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7881619" y="2270676"/>
            <a:ext cx="1178560" cy="4587240"/>
          </a:xfrm>
          <a:prstGeom prst="rect">
            <a:avLst/>
          </a:prstGeom>
          <a:ln w="25907">
            <a:solidFill>
              <a:srgbClr val="F4AF8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263525" marR="87630" indent="-172720">
              <a:lnSpc>
                <a:spcPct val="99400"/>
              </a:lnSpc>
              <a:spcBef>
                <a:spcPts val="855"/>
              </a:spcBef>
              <a:buChar char="•"/>
              <a:tabLst>
                <a:tab pos="263525" algn="l"/>
                <a:tab pos="264160" algn="l"/>
              </a:tabLst>
            </a:pPr>
            <a:r>
              <a:rPr sz="1000" spc="-5" dirty="0">
                <a:latin typeface="Arial"/>
                <a:cs typeface="Arial"/>
              </a:rPr>
              <a:t>Increase the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number of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students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the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Developing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 Proficient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categories on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Milestone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 Algebra,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Biology, U.S.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History, and,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American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Lit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marL="263525" marR="269875" indent="-172720">
              <a:lnSpc>
                <a:spcPct val="99500"/>
              </a:lnSpc>
              <a:spcBef>
                <a:spcPts val="735"/>
              </a:spcBef>
              <a:buChar char="•"/>
              <a:tabLst>
                <a:tab pos="263525" algn="l"/>
                <a:tab pos="264160" algn="l"/>
              </a:tabLst>
            </a:pPr>
            <a:r>
              <a:rPr sz="1000" spc="-5" dirty="0">
                <a:latin typeface="Arial"/>
                <a:cs typeface="Arial"/>
              </a:rPr>
              <a:t>Increase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tt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e  Rate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050">
              <a:latin typeface="Arial"/>
              <a:cs typeface="Arial"/>
            </a:endParaRPr>
          </a:p>
          <a:p>
            <a:pPr marL="263525" marR="248285" indent="-172720">
              <a:lnSpc>
                <a:spcPts val="1190"/>
              </a:lnSpc>
              <a:spcBef>
                <a:spcPts val="5"/>
              </a:spcBef>
              <a:buChar char="•"/>
              <a:tabLst>
                <a:tab pos="263525" algn="l"/>
                <a:tab pos="264160" algn="l"/>
              </a:tabLst>
            </a:pPr>
            <a:r>
              <a:rPr sz="1000" spc="-5" dirty="0">
                <a:latin typeface="Arial"/>
                <a:cs typeface="Arial"/>
              </a:rPr>
              <a:t>Decrease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usp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20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on  Rate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2852039" y="2110232"/>
          <a:ext cx="4817745" cy="4644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17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67864">
                <a:tc>
                  <a:txBody>
                    <a:bodyPr/>
                    <a:lstStyle/>
                    <a:p>
                      <a:pPr marL="101600" marR="8496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1A.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Use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district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Unit's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of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study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fidelity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&amp;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alignment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tool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expected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level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rigor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1B. Ensure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appropriate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content-specific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"Look-fors"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present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each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classroom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726440">
                        <a:lnSpc>
                          <a:spcPts val="840"/>
                        </a:lnSpc>
                        <a:spcBef>
                          <a:spcPts val="20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1C.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Ensure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standards-based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learning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environment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provide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students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equal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access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content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1D. Utilize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increase in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technology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daily basis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2797810">
                        <a:lnSpc>
                          <a:spcPts val="84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1E. Ensure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students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complete learning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contracts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2A.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Provide double-doses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of math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2091055">
                        <a:lnSpc>
                          <a:spcPts val="84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2B.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Provide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ELA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support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implementing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target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reading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programs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2C. Offer after-school tutorial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 mentors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ts val="80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2D. Provide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alternate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bell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schedule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to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offer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remediation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3A.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STEM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instruction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content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1809750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3B.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integrated,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project- and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problem-based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learning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projects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3C.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rigorous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real-world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inter-disciplinary projects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units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3D.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Integrate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technology</a:t>
                      </a:r>
                      <a:r>
                        <a:rPr sz="7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throughout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 curriculum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2649855">
                        <a:lnSpc>
                          <a:spcPts val="850"/>
                        </a:lnSpc>
                        <a:spcBef>
                          <a:spcPts val="10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4A.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 Social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 Emotional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Learning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(SEL)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4B.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Increase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communication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skills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students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ts val="80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5A. Partnered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organization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provide ACT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SAT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preparation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3213100">
                        <a:lnSpc>
                          <a:spcPct val="10140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5B.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Provide a credit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recovery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program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5C.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Offer career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pathways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F4AF83"/>
                      </a:solidFill>
                      <a:prstDash val="solid"/>
                    </a:lnL>
                    <a:lnR w="28575">
                      <a:solidFill>
                        <a:srgbClr val="F4AF83"/>
                      </a:solidFill>
                      <a:prstDash val="solid"/>
                    </a:lnR>
                    <a:lnT w="28575">
                      <a:solidFill>
                        <a:srgbClr val="F4AF83"/>
                      </a:solidFill>
                      <a:prstDash val="solid"/>
                    </a:lnT>
                    <a:lnB w="12700">
                      <a:solidFill>
                        <a:srgbClr val="F4AF83"/>
                      </a:solidFill>
                      <a:prstDash val="solid"/>
                    </a:lnB>
                    <a:solidFill>
                      <a:srgbClr val="FFF5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6A.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Improve the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retention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high-quality teachers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1122045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7A.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Provide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targeted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professional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learning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opportunities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improve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quality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instruction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7B.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 intentional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vertical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horizontal alignment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collaboration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7C.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on-going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STEM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specific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professional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learning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opportunities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1000125">
                        <a:lnSpc>
                          <a:spcPct val="10000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8A.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Ensure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consistent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ongoing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feedback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performance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management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process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8B.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Identify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develop future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school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leaders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through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growth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opportunities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28575">
                      <a:solidFill>
                        <a:srgbClr val="E1A1A1"/>
                      </a:solidFill>
                      <a:prstDash val="solid"/>
                    </a:lnL>
                    <a:lnR w="28575">
                      <a:solidFill>
                        <a:srgbClr val="E1A1A1"/>
                      </a:solidFill>
                      <a:prstDash val="solid"/>
                    </a:lnR>
                    <a:lnT w="12700" cap="flat" cmpd="sng" algn="ctr">
                      <a:solidFill>
                        <a:srgbClr val="F4AF8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E1A1A1"/>
                      </a:solidFill>
                      <a:prstDash val="solid"/>
                    </a:lnB>
                    <a:solidFill>
                      <a:srgbClr val="FFE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165">
                <a:tc>
                  <a:txBody>
                    <a:bodyPr/>
                    <a:lstStyle/>
                    <a:p>
                      <a:pPr marL="101600" marR="321945">
                        <a:lnSpc>
                          <a:spcPts val="830"/>
                        </a:lnSpc>
                        <a:spcBef>
                          <a:spcPts val="275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9A.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Develop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relevant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business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education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partnerships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establish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various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effective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strategies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enhance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communication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1083310">
                        <a:lnSpc>
                          <a:spcPts val="84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9B.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Ensure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necessary technology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infrastructure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equipment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7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schools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9C. Ensure the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necessary resources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support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STEM</a:t>
                      </a:r>
                      <a:r>
                        <a:rPr sz="7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curriculum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 marR="1403985">
                        <a:lnSpc>
                          <a:spcPts val="840"/>
                        </a:lnSpc>
                        <a:spcBef>
                          <a:spcPts val="5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9D.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Ensure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required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facilities,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transportation,</a:t>
                      </a:r>
                      <a:r>
                        <a:rPr sz="7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scheduling,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staffing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allocations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10A.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Analyze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data to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inform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instruction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01600">
                        <a:lnSpc>
                          <a:spcPts val="81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10B. Hold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consistent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PLC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meetings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focus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student success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28575">
                      <a:solidFill>
                        <a:srgbClr val="6EAC46"/>
                      </a:solidFill>
                      <a:prstDash val="solid"/>
                    </a:lnL>
                    <a:lnR w="28575">
                      <a:solidFill>
                        <a:srgbClr val="6EAC46"/>
                      </a:solidFill>
                      <a:prstDash val="solid"/>
                    </a:lnR>
                    <a:lnT w="12700" cap="flat" cmpd="sng" algn="ctr">
                      <a:solidFill>
                        <a:srgbClr val="E1A1A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7D7D7D"/>
                      </a:solidFill>
                      <a:prstDash val="solid"/>
                    </a:lnB>
                    <a:solidFill>
                      <a:srgbClr val="E0EE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580">
                <a:tc>
                  <a:txBody>
                    <a:bodyPr/>
                    <a:lstStyle/>
                    <a:p>
                      <a:pPr marL="116839" marR="198564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11A.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Build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community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awareness, knowledge,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support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STEM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11B.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 Adult Education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opportunities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16839" marR="2351405">
                        <a:lnSpc>
                          <a:spcPts val="840"/>
                        </a:lnSpc>
                        <a:spcBef>
                          <a:spcPts val="15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11C.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Offer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monthly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parent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workshops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curriculum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nights </a:t>
                      </a:r>
                      <a:r>
                        <a:rPr sz="7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11D. Train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staff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how to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reach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latin typeface="Arial"/>
                          <a:cs typeface="Arial"/>
                        </a:rPr>
                        <a:t>out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stakeholders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16839" marR="2803525">
                        <a:lnSpc>
                          <a:spcPts val="840"/>
                        </a:lnSpc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12A.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 SEL for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school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staffs &amp;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parents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12B.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Increase</a:t>
                      </a:r>
                      <a:r>
                        <a:rPr sz="7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effective internal</a:t>
                      </a:r>
                      <a:r>
                        <a:rPr sz="7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communications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116839" marR="2803525">
                        <a:lnSpc>
                          <a:spcPts val="830"/>
                        </a:lnSpc>
                        <a:spcBef>
                          <a:spcPts val="10"/>
                        </a:spcBef>
                      </a:pPr>
                      <a:r>
                        <a:rPr sz="700" spc="-5" dirty="0">
                          <a:latin typeface="Arial"/>
                          <a:cs typeface="Arial"/>
                        </a:rPr>
                        <a:t>12C.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Build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strengths-based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school</a:t>
                      </a:r>
                      <a:r>
                        <a:rPr sz="7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community </a:t>
                      </a:r>
                      <a:r>
                        <a:rPr sz="700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12D.</a:t>
                      </a:r>
                      <a:r>
                        <a:rPr sz="7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5" dirty="0">
                          <a:latin typeface="Arial"/>
                          <a:cs typeface="Arial"/>
                        </a:rPr>
                        <a:t>Implement attendance strategies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>
                    <a:lnL w="28575">
                      <a:solidFill>
                        <a:srgbClr val="7D7D7D"/>
                      </a:solidFill>
                      <a:prstDash val="solid"/>
                    </a:lnL>
                    <a:lnR w="28575">
                      <a:solidFill>
                        <a:srgbClr val="7D7D7D"/>
                      </a:solidFill>
                      <a:prstDash val="solid"/>
                    </a:lnR>
                    <a:lnT w="12700" cap="flat" cmpd="sng" algn="ctr">
                      <a:solidFill>
                        <a:srgbClr val="7D7D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7D7D7D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680</Words>
  <Application>Microsoft Office PowerPoint</Application>
  <PresentationFormat>On-screen Show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Coates, Michelle</cp:lastModifiedBy>
  <cp:revision>1</cp:revision>
  <dcterms:created xsi:type="dcterms:W3CDTF">2022-02-14T15:13:48Z</dcterms:created>
  <dcterms:modified xsi:type="dcterms:W3CDTF">2024-01-17T17:21:28Z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2022-02-14T00:00:00Z</vt:filetime>
  </property>
</Properties>
</file>